
<file path=[Content_Types].xml><?xml version="1.0" encoding="utf-8"?>
<Types xmlns="http://schemas.openxmlformats.org/package/2006/content-types">
  <Default Extension="gif" ContentType="image/gif"/>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320" r:id="rId2"/>
    <p:sldId id="323" r:id="rId3"/>
    <p:sldId id="324" r:id="rId4"/>
    <p:sldId id="322" r:id="rId5"/>
    <p:sldId id="321" r:id="rId6"/>
    <p:sldId id="325" r:id="rId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64708E"/>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796" autoAdjust="0"/>
    <p:restoredTop sz="94660"/>
  </p:normalViewPr>
  <p:slideViewPr>
    <p:cSldViewPr snapToGrid="0">
      <p:cViewPr varScale="1">
        <p:scale>
          <a:sx n="95" d="100"/>
          <a:sy n="95" d="100"/>
        </p:scale>
        <p:origin x="180" y="6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ableStyles" Target="tableStyles.xml"/><Relationship Id="rId5" Type="http://schemas.openxmlformats.org/officeDocument/2006/relationships/slide" Target="slides/slide4.xml"/><Relationship Id="rId10"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viewProps" Target="viewProps.xml"/></Relationships>
</file>

<file path=ppt/media/image1.png>
</file>

<file path=ppt/media/image2.svg>
</file>

<file path=ppt/media/image3.jpg>
</file>

<file path=ppt/media/image3.png>
</file>

<file path=ppt/media/image4.png>
</file>

<file path=ppt/media/image5.gif>
</file>

<file path=ppt/media/image6.png>
</file>

<file path=ppt/media/image7.jp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91237B-C80A-4F1C-986D-9BB84B45BC84}"/>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4AF6FF91-3A25-4075-A691-513B9C88884D}"/>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21EB9982-E5FF-4043-BD87-4D39FF7136FB}"/>
              </a:ext>
            </a:extLst>
          </p:cNvPr>
          <p:cNvSpPr>
            <a:spLocks noGrp="1"/>
          </p:cNvSpPr>
          <p:nvPr>
            <p:ph type="dt" sz="half" idx="10"/>
          </p:nvPr>
        </p:nvSpPr>
        <p:spPr/>
        <p:txBody>
          <a:bodyPr/>
          <a:lstStyle/>
          <a:p>
            <a:fld id="{A52EDCAA-DBC8-4C62-8BAB-6FEC98144FCA}" type="datetimeFigureOut">
              <a:rPr lang="en-US" smtClean="0"/>
              <a:t>8/13/2021</a:t>
            </a:fld>
            <a:endParaRPr lang="en-US"/>
          </a:p>
        </p:txBody>
      </p:sp>
      <p:sp>
        <p:nvSpPr>
          <p:cNvPr id="5" name="Footer Placeholder 4">
            <a:extLst>
              <a:ext uri="{FF2B5EF4-FFF2-40B4-BE49-F238E27FC236}">
                <a16:creationId xmlns:a16="http://schemas.microsoft.com/office/drawing/2014/main" id="{7BEC27D7-54B4-4B14-9C4E-5F753970B8B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77B09D4-83D2-4384-89F3-FB3D1DD13B46}"/>
              </a:ext>
            </a:extLst>
          </p:cNvPr>
          <p:cNvSpPr>
            <a:spLocks noGrp="1"/>
          </p:cNvSpPr>
          <p:nvPr>
            <p:ph type="sldNum" sz="quarter" idx="12"/>
          </p:nvPr>
        </p:nvSpPr>
        <p:spPr/>
        <p:txBody>
          <a:bodyPr/>
          <a:lstStyle/>
          <a:p>
            <a:fld id="{F7A6568C-1E3C-448E-A28A-E9D0C39317AC}" type="slidenum">
              <a:rPr lang="en-US" smtClean="0"/>
              <a:t>‹#›</a:t>
            </a:fld>
            <a:endParaRPr lang="en-US"/>
          </a:p>
        </p:txBody>
      </p:sp>
    </p:spTree>
    <p:extLst>
      <p:ext uri="{BB962C8B-B14F-4D97-AF65-F5344CB8AC3E}">
        <p14:creationId xmlns:p14="http://schemas.microsoft.com/office/powerpoint/2010/main" val="388095210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11E180-74EC-40C0-8E5A-7356CDA580FD}"/>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B9DEEAA4-7510-4BCF-ADE3-12FC7CC931D3}"/>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46E9E3E-E237-4C2A-B0C9-70532B3A6309}"/>
              </a:ext>
            </a:extLst>
          </p:cNvPr>
          <p:cNvSpPr>
            <a:spLocks noGrp="1"/>
          </p:cNvSpPr>
          <p:nvPr>
            <p:ph type="dt" sz="half" idx="10"/>
          </p:nvPr>
        </p:nvSpPr>
        <p:spPr/>
        <p:txBody>
          <a:bodyPr/>
          <a:lstStyle/>
          <a:p>
            <a:fld id="{A52EDCAA-DBC8-4C62-8BAB-6FEC98144FCA}" type="datetimeFigureOut">
              <a:rPr lang="en-US" smtClean="0"/>
              <a:t>8/13/2021</a:t>
            </a:fld>
            <a:endParaRPr lang="en-US"/>
          </a:p>
        </p:txBody>
      </p:sp>
      <p:sp>
        <p:nvSpPr>
          <p:cNvPr id="5" name="Footer Placeholder 4">
            <a:extLst>
              <a:ext uri="{FF2B5EF4-FFF2-40B4-BE49-F238E27FC236}">
                <a16:creationId xmlns:a16="http://schemas.microsoft.com/office/drawing/2014/main" id="{0646EBEC-14A4-4D4F-BF0C-C04C79C40AA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7058927-8C41-414F-90B3-712FC0FCFBC1}"/>
              </a:ext>
            </a:extLst>
          </p:cNvPr>
          <p:cNvSpPr>
            <a:spLocks noGrp="1"/>
          </p:cNvSpPr>
          <p:nvPr>
            <p:ph type="sldNum" sz="quarter" idx="12"/>
          </p:nvPr>
        </p:nvSpPr>
        <p:spPr/>
        <p:txBody>
          <a:bodyPr/>
          <a:lstStyle/>
          <a:p>
            <a:fld id="{F7A6568C-1E3C-448E-A28A-E9D0C39317AC}" type="slidenum">
              <a:rPr lang="en-US" smtClean="0"/>
              <a:t>‹#›</a:t>
            </a:fld>
            <a:endParaRPr lang="en-US"/>
          </a:p>
        </p:txBody>
      </p:sp>
    </p:spTree>
    <p:extLst>
      <p:ext uri="{BB962C8B-B14F-4D97-AF65-F5344CB8AC3E}">
        <p14:creationId xmlns:p14="http://schemas.microsoft.com/office/powerpoint/2010/main" val="361343713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DB3C24A9-FA6F-42AF-8C9A-76441D0D9C8D}"/>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F2ED9047-A653-4D54-8ACA-01762680A8B1}"/>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CB82713-99C8-4884-86A4-398CA2AAAD39}"/>
              </a:ext>
            </a:extLst>
          </p:cNvPr>
          <p:cNvSpPr>
            <a:spLocks noGrp="1"/>
          </p:cNvSpPr>
          <p:nvPr>
            <p:ph type="dt" sz="half" idx="10"/>
          </p:nvPr>
        </p:nvSpPr>
        <p:spPr/>
        <p:txBody>
          <a:bodyPr/>
          <a:lstStyle/>
          <a:p>
            <a:fld id="{A52EDCAA-DBC8-4C62-8BAB-6FEC98144FCA}" type="datetimeFigureOut">
              <a:rPr lang="en-US" smtClean="0"/>
              <a:t>8/13/2021</a:t>
            </a:fld>
            <a:endParaRPr lang="en-US"/>
          </a:p>
        </p:txBody>
      </p:sp>
      <p:sp>
        <p:nvSpPr>
          <p:cNvPr id="5" name="Footer Placeholder 4">
            <a:extLst>
              <a:ext uri="{FF2B5EF4-FFF2-40B4-BE49-F238E27FC236}">
                <a16:creationId xmlns:a16="http://schemas.microsoft.com/office/drawing/2014/main" id="{F3B87F3E-5FDB-45EB-9BB6-5B75FFDDDB1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96C14F4-792B-475A-99D7-4E80D75F8715}"/>
              </a:ext>
            </a:extLst>
          </p:cNvPr>
          <p:cNvSpPr>
            <a:spLocks noGrp="1"/>
          </p:cNvSpPr>
          <p:nvPr>
            <p:ph type="sldNum" sz="quarter" idx="12"/>
          </p:nvPr>
        </p:nvSpPr>
        <p:spPr/>
        <p:txBody>
          <a:bodyPr/>
          <a:lstStyle/>
          <a:p>
            <a:fld id="{F7A6568C-1E3C-448E-A28A-E9D0C39317AC}" type="slidenum">
              <a:rPr lang="en-US" smtClean="0"/>
              <a:t>‹#›</a:t>
            </a:fld>
            <a:endParaRPr lang="en-US"/>
          </a:p>
        </p:txBody>
      </p:sp>
    </p:spTree>
    <p:extLst>
      <p:ext uri="{BB962C8B-B14F-4D97-AF65-F5344CB8AC3E}">
        <p14:creationId xmlns:p14="http://schemas.microsoft.com/office/powerpoint/2010/main" val="352790243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Διαφάνεια τίτλου">
    <p:spTree>
      <p:nvGrpSpPr>
        <p:cNvPr id="1" name=""/>
        <p:cNvGrpSpPr/>
        <p:nvPr/>
      </p:nvGrpSpPr>
      <p:grpSpPr>
        <a:xfrm>
          <a:off x="0" y="0"/>
          <a:ext cx="0" cy="0"/>
          <a:chOff x="0" y="0"/>
          <a:chExt cx="0" cy="0"/>
        </a:xfrm>
      </p:grpSpPr>
      <p:sp>
        <p:nvSpPr>
          <p:cNvPr id="2" name="Title 1"/>
          <p:cNvSpPr>
            <a:spLocks noGrp="1"/>
          </p:cNvSpPr>
          <p:nvPr>
            <p:ph type="title"/>
          </p:nvPr>
        </p:nvSpPr>
        <p:spPr>
          <a:xfrm>
            <a:off x="1541748" y="1268760"/>
            <a:ext cx="9073008" cy="1656184"/>
          </a:xfrm>
        </p:spPr>
        <p:txBody>
          <a:bodyPr/>
          <a:lstStyle>
            <a:lvl1pPr algn="ctr" rtl="0" eaLnBrk="1" fontAlgn="base" hangingPunct="1">
              <a:spcBef>
                <a:spcPct val="0"/>
              </a:spcBef>
              <a:spcAft>
                <a:spcPct val="0"/>
              </a:spcAft>
              <a:defRPr lang="en-US" sz="6000" b="1" dirty="0">
                <a:solidFill>
                  <a:srgbClr val="556DA9"/>
                </a:solidFill>
                <a:latin typeface="Arial" pitchFamily="34" charset="0"/>
              </a:defRPr>
            </a:lvl1pPr>
          </a:lstStyle>
          <a:p>
            <a:r>
              <a:rPr lang="el-GR" dirty="0"/>
              <a:t>Στυλ κύριου τίτλου</a:t>
            </a:r>
            <a:endParaRPr lang="en-US" dirty="0"/>
          </a:p>
        </p:txBody>
      </p:sp>
      <p:sp>
        <p:nvSpPr>
          <p:cNvPr id="5" name="Subtitle 2"/>
          <p:cNvSpPr>
            <a:spLocks noGrp="1"/>
          </p:cNvSpPr>
          <p:nvPr>
            <p:ph type="subTitle" idx="1" hasCustomPrompt="1"/>
          </p:nvPr>
        </p:nvSpPr>
        <p:spPr>
          <a:xfrm>
            <a:off x="1542252" y="3602038"/>
            <a:ext cx="9072000" cy="1655762"/>
          </a:xfrm>
        </p:spPr>
        <p:txBody>
          <a:bodyPr/>
          <a:lstStyle>
            <a:lvl1pPr marL="0" indent="0" algn="ctr">
              <a:buNone/>
              <a:defRPr lang="en-US" sz="2400" b="1" dirty="0">
                <a:solidFill>
                  <a:srgbClr val="556DA9"/>
                </a:solidFill>
                <a:latin typeface="Arial"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l-GR" dirty="0"/>
              <a:t>Στυλ κύριου υπότιτλου</a:t>
            </a:r>
            <a:endParaRPr lang="en-US" dirty="0"/>
          </a:p>
        </p:txBody>
      </p:sp>
      <p:sp>
        <p:nvSpPr>
          <p:cNvPr id="4" name="Slide Number Placeholder 1"/>
          <p:cNvSpPr>
            <a:spLocks noGrp="1"/>
          </p:cNvSpPr>
          <p:nvPr>
            <p:ph type="sldNum" sz="quarter" idx="10"/>
          </p:nvPr>
        </p:nvSpPr>
        <p:spPr>
          <a:xfrm>
            <a:off x="8543925" y="6356350"/>
            <a:ext cx="2844800" cy="365125"/>
          </a:xfrm>
        </p:spPr>
        <p:txBody>
          <a:bodyPr/>
          <a:lstStyle>
            <a:lvl1pPr>
              <a:defRPr/>
            </a:lvl1pPr>
          </a:lstStyle>
          <a:p>
            <a:pPr>
              <a:defRPr/>
            </a:pPr>
            <a:fld id="{CDECE8AA-EB86-4AF5-BC18-A66EC7CD4617}" type="slidenum">
              <a:rPr lang="el-GR"/>
              <a:pPr>
                <a:defRPr/>
              </a:pPr>
              <a:t>‹#›</a:t>
            </a:fld>
            <a:endParaRPr lang="el-GR" dirty="0"/>
          </a:p>
        </p:txBody>
      </p:sp>
    </p:spTree>
    <p:extLst>
      <p:ext uri="{BB962C8B-B14F-4D97-AF65-F5344CB8AC3E}">
        <p14:creationId xmlns:p14="http://schemas.microsoft.com/office/powerpoint/2010/main" val="270680596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FA933E-07FE-4C9D-87ED-6E6D3089FEC2}"/>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61EB9A05-1304-42CA-A20E-90F96638AA3E}"/>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7910E3A-2E6C-42C5-8CD4-1C8B62D6DCF4}"/>
              </a:ext>
            </a:extLst>
          </p:cNvPr>
          <p:cNvSpPr>
            <a:spLocks noGrp="1"/>
          </p:cNvSpPr>
          <p:nvPr>
            <p:ph type="dt" sz="half" idx="10"/>
          </p:nvPr>
        </p:nvSpPr>
        <p:spPr/>
        <p:txBody>
          <a:bodyPr/>
          <a:lstStyle/>
          <a:p>
            <a:fld id="{A52EDCAA-DBC8-4C62-8BAB-6FEC98144FCA}" type="datetimeFigureOut">
              <a:rPr lang="en-US" smtClean="0"/>
              <a:t>8/13/2021</a:t>
            </a:fld>
            <a:endParaRPr lang="en-US"/>
          </a:p>
        </p:txBody>
      </p:sp>
      <p:sp>
        <p:nvSpPr>
          <p:cNvPr id="5" name="Footer Placeholder 4">
            <a:extLst>
              <a:ext uri="{FF2B5EF4-FFF2-40B4-BE49-F238E27FC236}">
                <a16:creationId xmlns:a16="http://schemas.microsoft.com/office/drawing/2014/main" id="{A9C074DB-3B0E-4FF8-A6C0-C9AF184DE79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C0B5D67-F966-4DD0-BD18-71DE34D5F296}"/>
              </a:ext>
            </a:extLst>
          </p:cNvPr>
          <p:cNvSpPr>
            <a:spLocks noGrp="1"/>
          </p:cNvSpPr>
          <p:nvPr>
            <p:ph type="sldNum" sz="quarter" idx="12"/>
          </p:nvPr>
        </p:nvSpPr>
        <p:spPr/>
        <p:txBody>
          <a:bodyPr/>
          <a:lstStyle/>
          <a:p>
            <a:fld id="{F7A6568C-1E3C-448E-A28A-E9D0C39317AC}" type="slidenum">
              <a:rPr lang="en-US" smtClean="0"/>
              <a:t>‹#›</a:t>
            </a:fld>
            <a:endParaRPr lang="en-US"/>
          </a:p>
        </p:txBody>
      </p:sp>
    </p:spTree>
    <p:extLst>
      <p:ext uri="{BB962C8B-B14F-4D97-AF65-F5344CB8AC3E}">
        <p14:creationId xmlns:p14="http://schemas.microsoft.com/office/powerpoint/2010/main" val="224794268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416605-6405-4B2F-A0EE-CEEB945B391E}"/>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715C2263-667F-497B-BF80-9C436E38B193}"/>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68B23448-B0AA-4ED2-9D08-26FA11CBDB12}"/>
              </a:ext>
            </a:extLst>
          </p:cNvPr>
          <p:cNvSpPr>
            <a:spLocks noGrp="1"/>
          </p:cNvSpPr>
          <p:nvPr>
            <p:ph type="dt" sz="half" idx="10"/>
          </p:nvPr>
        </p:nvSpPr>
        <p:spPr/>
        <p:txBody>
          <a:bodyPr/>
          <a:lstStyle/>
          <a:p>
            <a:fld id="{A52EDCAA-DBC8-4C62-8BAB-6FEC98144FCA}" type="datetimeFigureOut">
              <a:rPr lang="en-US" smtClean="0"/>
              <a:t>8/13/2021</a:t>
            </a:fld>
            <a:endParaRPr lang="en-US"/>
          </a:p>
        </p:txBody>
      </p:sp>
      <p:sp>
        <p:nvSpPr>
          <p:cNvPr id="5" name="Footer Placeholder 4">
            <a:extLst>
              <a:ext uri="{FF2B5EF4-FFF2-40B4-BE49-F238E27FC236}">
                <a16:creationId xmlns:a16="http://schemas.microsoft.com/office/drawing/2014/main" id="{7EF53861-5206-4D2D-9F3C-119CCB0584F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DAFC360-B6D3-4229-AC84-177158AB555D}"/>
              </a:ext>
            </a:extLst>
          </p:cNvPr>
          <p:cNvSpPr>
            <a:spLocks noGrp="1"/>
          </p:cNvSpPr>
          <p:nvPr>
            <p:ph type="sldNum" sz="quarter" idx="12"/>
          </p:nvPr>
        </p:nvSpPr>
        <p:spPr/>
        <p:txBody>
          <a:bodyPr/>
          <a:lstStyle/>
          <a:p>
            <a:fld id="{F7A6568C-1E3C-448E-A28A-E9D0C39317AC}" type="slidenum">
              <a:rPr lang="en-US" smtClean="0"/>
              <a:t>‹#›</a:t>
            </a:fld>
            <a:endParaRPr lang="en-US"/>
          </a:p>
        </p:txBody>
      </p:sp>
    </p:spTree>
    <p:extLst>
      <p:ext uri="{BB962C8B-B14F-4D97-AF65-F5344CB8AC3E}">
        <p14:creationId xmlns:p14="http://schemas.microsoft.com/office/powerpoint/2010/main" val="103032668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4354BE-2CCC-4F32-847F-944C6E1105AB}"/>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57388949-11D9-4069-B4E3-120778282FEA}"/>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9DD2960-0063-4E99-8DCF-80B5E73BDE42}"/>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385893DC-E186-4B8D-A6A4-4DD9FD8CC6F0}"/>
              </a:ext>
            </a:extLst>
          </p:cNvPr>
          <p:cNvSpPr>
            <a:spLocks noGrp="1"/>
          </p:cNvSpPr>
          <p:nvPr>
            <p:ph type="dt" sz="half" idx="10"/>
          </p:nvPr>
        </p:nvSpPr>
        <p:spPr/>
        <p:txBody>
          <a:bodyPr/>
          <a:lstStyle/>
          <a:p>
            <a:fld id="{A52EDCAA-DBC8-4C62-8BAB-6FEC98144FCA}" type="datetimeFigureOut">
              <a:rPr lang="en-US" smtClean="0"/>
              <a:t>8/13/2021</a:t>
            </a:fld>
            <a:endParaRPr lang="en-US"/>
          </a:p>
        </p:txBody>
      </p:sp>
      <p:sp>
        <p:nvSpPr>
          <p:cNvPr id="6" name="Footer Placeholder 5">
            <a:extLst>
              <a:ext uri="{FF2B5EF4-FFF2-40B4-BE49-F238E27FC236}">
                <a16:creationId xmlns:a16="http://schemas.microsoft.com/office/drawing/2014/main" id="{A117B651-2CAB-4E93-BCEF-CD1DD1D74B9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88C2A9A-54C7-440B-8546-8DB0E3C3B95D}"/>
              </a:ext>
            </a:extLst>
          </p:cNvPr>
          <p:cNvSpPr>
            <a:spLocks noGrp="1"/>
          </p:cNvSpPr>
          <p:nvPr>
            <p:ph type="sldNum" sz="quarter" idx="12"/>
          </p:nvPr>
        </p:nvSpPr>
        <p:spPr/>
        <p:txBody>
          <a:bodyPr/>
          <a:lstStyle/>
          <a:p>
            <a:fld id="{F7A6568C-1E3C-448E-A28A-E9D0C39317AC}" type="slidenum">
              <a:rPr lang="en-US" smtClean="0"/>
              <a:t>‹#›</a:t>
            </a:fld>
            <a:endParaRPr lang="en-US"/>
          </a:p>
        </p:txBody>
      </p:sp>
    </p:spTree>
    <p:extLst>
      <p:ext uri="{BB962C8B-B14F-4D97-AF65-F5344CB8AC3E}">
        <p14:creationId xmlns:p14="http://schemas.microsoft.com/office/powerpoint/2010/main" val="53692640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CF6D6F-4E2B-497B-BFBB-CC37914888E6}"/>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510F51B3-8522-41E7-AFE5-26C47FD0FB13}"/>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412AB98E-18C7-4AF9-86AC-CE481E482C22}"/>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6E5B37A5-6BB5-43AD-82D1-E68262C90DD8}"/>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AA98EE3D-0A41-439A-B5F5-1742D27C879E}"/>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EC2E4121-F7E5-4297-8B82-EFCE919F3A2F}"/>
              </a:ext>
            </a:extLst>
          </p:cNvPr>
          <p:cNvSpPr>
            <a:spLocks noGrp="1"/>
          </p:cNvSpPr>
          <p:nvPr>
            <p:ph type="dt" sz="half" idx="10"/>
          </p:nvPr>
        </p:nvSpPr>
        <p:spPr/>
        <p:txBody>
          <a:bodyPr/>
          <a:lstStyle/>
          <a:p>
            <a:fld id="{A52EDCAA-DBC8-4C62-8BAB-6FEC98144FCA}" type="datetimeFigureOut">
              <a:rPr lang="en-US" smtClean="0"/>
              <a:t>8/13/2021</a:t>
            </a:fld>
            <a:endParaRPr lang="en-US"/>
          </a:p>
        </p:txBody>
      </p:sp>
      <p:sp>
        <p:nvSpPr>
          <p:cNvPr id="8" name="Footer Placeholder 7">
            <a:extLst>
              <a:ext uri="{FF2B5EF4-FFF2-40B4-BE49-F238E27FC236}">
                <a16:creationId xmlns:a16="http://schemas.microsoft.com/office/drawing/2014/main" id="{7221EBD5-2D8B-44F1-B5E1-B28B1DABADBF}"/>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320AAF34-076B-4F15-AC2E-F811A591902C}"/>
              </a:ext>
            </a:extLst>
          </p:cNvPr>
          <p:cNvSpPr>
            <a:spLocks noGrp="1"/>
          </p:cNvSpPr>
          <p:nvPr>
            <p:ph type="sldNum" sz="quarter" idx="12"/>
          </p:nvPr>
        </p:nvSpPr>
        <p:spPr/>
        <p:txBody>
          <a:bodyPr/>
          <a:lstStyle/>
          <a:p>
            <a:fld id="{F7A6568C-1E3C-448E-A28A-E9D0C39317AC}" type="slidenum">
              <a:rPr lang="en-US" smtClean="0"/>
              <a:t>‹#›</a:t>
            </a:fld>
            <a:endParaRPr lang="en-US"/>
          </a:p>
        </p:txBody>
      </p:sp>
    </p:spTree>
    <p:extLst>
      <p:ext uri="{BB962C8B-B14F-4D97-AF65-F5344CB8AC3E}">
        <p14:creationId xmlns:p14="http://schemas.microsoft.com/office/powerpoint/2010/main" val="275738841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C3A02C-2F21-42A1-B213-EC89990067A2}"/>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89408047-E88D-4BB8-860E-869B4BEC35D7}"/>
              </a:ext>
            </a:extLst>
          </p:cNvPr>
          <p:cNvSpPr>
            <a:spLocks noGrp="1"/>
          </p:cNvSpPr>
          <p:nvPr>
            <p:ph type="dt" sz="half" idx="10"/>
          </p:nvPr>
        </p:nvSpPr>
        <p:spPr/>
        <p:txBody>
          <a:bodyPr/>
          <a:lstStyle/>
          <a:p>
            <a:fld id="{A52EDCAA-DBC8-4C62-8BAB-6FEC98144FCA}" type="datetimeFigureOut">
              <a:rPr lang="en-US" smtClean="0"/>
              <a:t>8/13/2021</a:t>
            </a:fld>
            <a:endParaRPr lang="en-US"/>
          </a:p>
        </p:txBody>
      </p:sp>
      <p:sp>
        <p:nvSpPr>
          <p:cNvPr id="4" name="Footer Placeholder 3">
            <a:extLst>
              <a:ext uri="{FF2B5EF4-FFF2-40B4-BE49-F238E27FC236}">
                <a16:creationId xmlns:a16="http://schemas.microsoft.com/office/drawing/2014/main" id="{D544AF19-44DB-477A-AB4A-AF093EF2CFF9}"/>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82F44661-4DE4-462C-8248-754BACF176F3}"/>
              </a:ext>
            </a:extLst>
          </p:cNvPr>
          <p:cNvSpPr>
            <a:spLocks noGrp="1"/>
          </p:cNvSpPr>
          <p:nvPr>
            <p:ph type="sldNum" sz="quarter" idx="12"/>
          </p:nvPr>
        </p:nvSpPr>
        <p:spPr/>
        <p:txBody>
          <a:bodyPr/>
          <a:lstStyle/>
          <a:p>
            <a:fld id="{F7A6568C-1E3C-448E-A28A-E9D0C39317AC}" type="slidenum">
              <a:rPr lang="en-US" smtClean="0"/>
              <a:t>‹#›</a:t>
            </a:fld>
            <a:endParaRPr lang="en-US"/>
          </a:p>
        </p:txBody>
      </p:sp>
    </p:spTree>
    <p:extLst>
      <p:ext uri="{BB962C8B-B14F-4D97-AF65-F5344CB8AC3E}">
        <p14:creationId xmlns:p14="http://schemas.microsoft.com/office/powerpoint/2010/main" val="83726085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24F081AD-1D18-4BF3-A8AC-C0865335A99D}"/>
              </a:ext>
            </a:extLst>
          </p:cNvPr>
          <p:cNvSpPr>
            <a:spLocks noGrp="1"/>
          </p:cNvSpPr>
          <p:nvPr>
            <p:ph type="dt" sz="half" idx="10"/>
          </p:nvPr>
        </p:nvSpPr>
        <p:spPr/>
        <p:txBody>
          <a:bodyPr/>
          <a:lstStyle/>
          <a:p>
            <a:fld id="{A52EDCAA-DBC8-4C62-8BAB-6FEC98144FCA}" type="datetimeFigureOut">
              <a:rPr lang="en-US" smtClean="0"/>
              <a:t>8/13/2021</a:t>
            </a:fld>
            <a:endParaRPr lang="en-US"/>
          </a:p>
        </p:txBody>
      </p:sp>
      <p:sp>
        <p:nvSpPr>
          <p:cNvPr id="3" name="Footer Placeholder 2">
            <a:extLst>
              <a:ext uri="{FF2B5EF4-FFF2-40B4-BE49-F238E27FC236}">
                <a16:creationId xmlns:a16="http://schemas.microsoft.com/office/drawing/2014/main" id="{D25F99B3-FF04-4AA6-A978-69BBCEE7C4B1}"/>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F0E1F465-E152-4578-9913-4FB4D636FBDB}"/>
              </a:ext>
            </a:extLst>
          </p:cNvPr>
          <p:cNvSpPr>
            <a:spLocks noGrp="1"/>
          </p:cNvSpPr>
          <p:nvPr>
            <p:ph type="sldNum" sz="quarter" idx="12"/>
          </p:nvPr>
        </p:nvSpPr>
        <p:spPr/>
        <p:txBody>
          <a:bodyPr/>
          <a:lstStyle/>
          <a:p>
            <a:fld id="{F7A6568C-1E3C-448E-A28A-E9D0C39317AC}" type="slidenum">
              <a:rPr lang="en-US" smtClean="0"/>
              <a:t>‹#›</a:t>
            </a:fld>
            <a:endParaRPr lang="en-US"/>
          </a:p>
        </p:txBody>
      </p:sp>
    </p:spTree>
    <p:extLst>
      <p:ext uri="{BB962C8B-B14F-4D97-AF65-F5344CB8AC3E}">
        <p14:creationId xmlns:p14="http://schemas.microsoft.com/office/powerpoint/2010/main" val="137857964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69F45E-8052-466E-9B35-E0245A5B4A6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3345099C-7ED8-4955-B5E9-0933CDB795B9}"/>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3716E0A-A027-4D30-8C30-B6E04133E84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2CED086-D68F-42BE-8F54-35E5F2F7CDE6}"/>
              </a:ext>
            </a:extLst>
          </p:cNvPr>
          <p:cNvSpPr>
            <a:spLocks noGrp="1"/>
          </p:cNvSpPr>
          <p:nvPr>
            <p:ph type="dt" sz="half" idx="10"/>
          </p:nvPr>
        </p:nvSpPr>
        <p:spPr/>
        <p:txBody>
          <a:bodyPr/>
          <a:lstStyle/>
          <a:p>
            <a:fld id="{A52EDCAA-DBC8-4C62-8BAB-6FEC98144FCA}" type="datetimeFigureOut">
              <a:rPr lang="en-US" smtClean="0"/>
              <a:t>8/13/2021</a:t>
            </a:fld>
            <a:endParaRPr lang="en-US"/>
          </a:p>
        </p:txBody>
      </p:sp>
      <p:sp>
        <p:nvSpPr>
          <p:cNvPr id="6" name="Footer Placeholder 5">
            <a:extLst>
              <a:ext uri="{FF2B5EF4-FFF2-40B4-BE49-F238E27FC236}">
                <a16:creationId xmlns:a16="http://schemas.microsoft.com/office/drawing/2014/main" id="{DB994638-918B-4C36-87CF-DD0BD967F39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3C97299-F406-4CA2-A626-C31F92F13005}"/>
              </a:ext>
            </a:extLst>
          </p:cNvPr>
          <p:cNvSpPr>
            <a:spLocks noGrp="1"/>
          </p:cNvSpPr>
          <p:nvPr>
            <p:ph type="sldNum" sz="quarter" idx="12"/>
          </p:nvPr>
        </p:nvSpPr>
        <p:spPr/>
        <p:txBody>
          <a:bodyPr/>
          <a:lstStyle/>
          <a:p>
            <a:fld id="{F7A6568C-1E3C-448E-A28A-E9D0C39317AC}" type="slidenum">
              <a:rPr lang="en-US" smtClean="0"/>
              <a:t>‹#›</a:t>
            </a:fld>
            <a:endParaRPr lang="en-US"/>
          </a:p>
        </p:txBody>
      </p:sp>
    </p:spTree>
    <p:extLst>
      <p:ext uri="{BB962C8B-B14F-4D97-AF65-F5344CB8AC3E}">
        <p14:creationId xmlns:p14="http://schemas.microsoft.com/office/powerpoint/2010/main" val="229357579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00268C-C222-470B-B3EC-3520D3504D1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40DA79AB-8C9E-4CDD-9FAF-22C50EF07731}"/>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E092772-F05A-4B8B-815E-B9DF9007F21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F51D20F-1A54-4E56-A725-224A0FFA03B5}"/>
              </a:ext>
            </a:extLst>
          </p:cNvPr>
          <p:cNvSpPr>
            <a:spLocks noGrp="1"/>
          </p:cNvSpPr>
          <p:nvPr>
            <p:ph type="dt" sz="half" idx="10"/>
          </p:nvPr>
        </p:nvSpPr>
        <p:spPr/>
        <p:txBody>
          <a:bodyPr/>
          <a:lstStyle/>
          <a:p>
            <a:fld id="{A52EDCAA-DBC8-4C62-8BAB-6FEC98144FCA}" type="datetimeFigureOut">
              <a:rPr lang="en-US" smtClean="0"/>
              <a:t>8/13/2021</a:t>
            </a:fld>
            <a:endParaRPr lang="en-US"/>
          </a:p>
        </p:txBody>
      </p:sp>
      <p:sp>
        <p:nvSpPr>
          <p:cNvPr id="6" name="Footer Placeholder 5">
            <a:extLst>
              <a:ext uri="{FF2B5EF4-FFF2-40B4-BE49-F238E27FC236}">
                <a16:creationId xmlns:a16="http://schemas.microsoft.com/office/drawing/2014/main" id="{13FF35D0-6947-4A49-8AD9-4201D94C3DF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ED5377D-03A5-4141-957A-73492EFEBFBB}"/>
              </a:ext>
            </a:extLst>
          </p:cNvPr>
          <p:cNvSpPr>
            <a:spLocks noGrp="1"/>
          </p:cNvSpPr>
          <p:nvPr>
            <p:ph type="sldNum" sz="quarter" idx="12"/>
          </p:nvPr>
        </p:nvSpPr>
        <p:spPr/>
        <p:txBody>
          <a:bodyPr/>
          <a:lstStyle/>
          <a:p>
            <a:fld id="{F7A6568C-1E3C-448E-A28A-E9D0C39317AC}" type="slidenum">
              <a:rPr lang="en-US" smtClean="0"/>
              <a:t>‹#›</a:t>
            </a:fld>
            <a:endParaRPr lang="en-US"/>
          </a:p>
        </p:txBody>
      </p:sp>
    </p:spTree>
    <p:extLst>
      <p:ext uri="{BB962C8B-B14F-4D97-AF65-F5344CB8AC3E}">
        <p14:creationId xmlns:p14="http://schemas.microsoft.com/office/powerpoint/2010/main" val="291177863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7136548-B1B9-44F1-A37A-841FCC70C17B}"/>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BA629E99-2E9B-446A-B463-51B5C0E29CF7}"/>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5BAC396-BB64-4E01-9F14-042762F12D07}"/>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52EDCAA-DBC8-4C62-8BAB-6FEC98144FCA}" type="datetimeFigureOut">
              <a:rPr lang="en-US" smtClean="0"/>
              <a:t>8/13/2021</a:t>
            </a:fld>
            <a:endParaRPr lang="en-US"/>
          </a:p>
        </p:txBody>
      </p:sp>
      <p:sp>
        <p:nvSpPr>
          <p:cNvPr id="5" name="Footer Placeholder 4">
            <a:extLst>
              <a:ext uri="{FF2B5EF4-FFF2-40B4-BE49-F238E27FC236}">
                <a16:creationId xmlns:a16="http://schemas.microsoft.com/office/drawing/2014/main" id="{72D7C13F-C3FA-4939-B812-950B22F957D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12BD9218-A981-490E-BC9F-D54275774939}"/>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7A6568C-1E3C-448E-A28A-E9D0C39317AC}" type="slidenum">
              <a:rPr lang="en-US" smtClean="0"/>
              <a:t>‹#›</a:t>
            </a:fld>
            <a:endParaRPr lang="en-US"/>
          </a:p>
        </p:txBody>
      </p:sp>
    </p:spTree>
    <p:extLst>
      <p:ext uri="{BB962C8B-B14F-4D97-AF65-F5344CB8AC3E}">
        <p14:creationId xmlns:p14="http://schemas.microsoft.com/office/powerpoint/2010/main" val="119143399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12.xml"/><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jpg"/><Relationship Id="rId1" Type="http://schemas.openxmlformats.org/officeDocument/2006/relationships/slideLayout" Target="../slideLayouts/slideLayout12.xml"/><Relationship Id="rId4" Type="http://schemas.openxmlformats.org/officeDocument/2006/relationships/image" Target="../media/image5.gif"/></Relationships>
</file>

<file path=ppt/slides/_rels/slide5.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image" Target="../media/image6.png"/><Relationship Id="rId1" Type="http://schemas.openxmlformats.org/officeDocument/2006/relationships/slideLayout" Target="../slideLayouts/slideLayout1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Υπότιτλος 2"/>
          <p:cNvSpPr>
            <a:spLocks noGrp="1"/>
          </p:cNvSpPr>
          <p:nvPr>
            <p:ph type="subTitle" idx="1"/>
          </p:nvPr>
        </p:nvSpPr>
        <p:spPr>
          <a:xfrm>
            <a:off x="582802" y="1035854"/>
            <a:ext cx="10791929" cy="5435285"/>
          </a:xfrm>
        </p:spPr>
        <p:txBody>
          <a:bodyPr>
            <a:normAutofit/>
          </a:bodyPr>
          <a:lstStyle/>
          <a:p>
            <a:pPr algn="just"/>
            <a:r>
              <a:rPr lang="en-US" sz="3000" dirty="0">
                <a:solidFill>
                  <a:schemeClr val="tx1"/>
                </a:solidFill>
                <a:cs typeface="Arial" panose="020B0604020202020204" pitchFamily="34" charset="0"/>
              </a:rPr>
              <a:t>Weighted Median Filter</a:t>
            </a:r>
          </a:p>
          <a:p>
            <a:pPr marL="457200" indent="-457200" algn="just">
              <a:buFont typeface="Arial" panose="020B0604020202020204" pitchFamily="34" charset="0"/>
              <a:buChar char="•"/>
            </a:pPr>
            <a:r>
              <a:rPr lang="en-US" sz="2800" b="0" dirty="0">
                <a:solidFill>
                  <a:schemeClr val="tx1"/>
                </a:solidFill>
                <a:cs typeface="Arial" panose="020B0604020202020204" pitchFamily="34" charset="0"/>
              </a:rPr>
              <a:t>The weighted median filter is a variation of the standard median filter that utilizes a kernel that contains weights in order to de-noise an image. These weights, if chosen properly, can incorporate time information in their structure. For example, it is a good idea to weigh the central pixels in the filter window more heavily that the others.</a:t>
            </a:r>
          </a:p>
          <a:p>
            <a:pPr marL="457200" indent="-457200" algn="just">
              <a:buFont typeface="Arial" panose="020B0604020202020204" pitchFamily="34" charset="0"/>
              <a:buChar char="•"/>
            </a:pPr>
            <a:r>
              <a:rPr lang="en-US" sz="2800" b="0" dirty="0">
                <a:solidFill>
                  <a:schemeClr val="tx1"/>
                </a:solidFill>
                <a:cs typeface="Arial" panose="020B0604020202020204" pitchFamily="34" charset="0"/>
              </a:rPr>
              <a:t>For this exercise you are tasked to perform weighted median filtering on an image that has been corrupted by noise.</a:t>
            </a:r>
          </a:p>
        </p:txBody>
      </p:sp>
      <p:sp>
        <p:nvSpPr>
          <p:cNvPr id="6" name="Τίτλος 1">
            <a:extLst>
              <a:ext uri="{FF2B5EF4-FFF2-40B4-BE49-F238E27FC236}">
                <a16:creationId xmlns:a16="http://schemas.microsoft.com/office/drawing/2014/main" id="{8F35F305-4EF3-4141-8372-375A51BCBCCE}"/>
              </a:ext>
            </a:extLst>
          </p:cNvPr>
          <p:cNvSpPr txBox="1">
            <a:spLocks/>
          </p:cNvSpPr>
          <p:nvPr/>
        </p:nvSpPr>
        <p:spPr bwMode="auto">
          <a:xfrm>
            <a:off x="357041" y="221062"/>
            <a:ext cx="9073008" cy="663191"/>
          </a:xfrm>
          <a:prstGeom prst="rect">
            <a:avLst/>
          </a:prstGeom>
        </p:spPr>
        <p:txBody>
          <a:bodyPr vert="horz" wrap="square" lIns="91440" tIns="45720" rIns="91440" bIns="45720" numCol="1" rtlCol="0" anchor="ctr" anchorCtr="0" compatLnSpc="1">
            <a:prstTxWarp prst="textNoShape">
              <a:avLst/>
            </a:prstTxWarp>
            <a:normAutofit/>
          </a:bodyPr>
          <a:lstStyle>
            <a:lvl1pPr algn="ctr" defTabSz="914400" rtl="0" eaLnBrk="1" fontAlgn="base" latinLnBrk="0" hangingPunct="1">
              <a:lnSpc>
                <a:spcPct val="90000"/>
              </a:lnSpc>
              <a:spcBef>
                <a:spcPct val="0"/>
              </a:spcBef>
              <a:spcAft>
                <a:spcPct val="0"/>
              </a:spcAft>
              <a:buNone/>
              <a:defRPr lang="en-US" sz="6000" b="1" kern="1200" dirty="0">
                <a:solidFill>
                  <a:srgbClr val="556DA9"/>
                </a:solidFill>
                <a:latin typeface="Arial" pitchFamily="34" charset="0"/>
                <a:ea typeface="+mj-ea"/>
                <a:cs typeface="+mj-cs"/>
              </a:defRPr>
            </a:lvl1pPr>
          </a:lstStyle>
          <a:p>
            <a:pPr algn="just"/>
            <a:r>
              <a:rPr lang="en-US" sz="4000" dirty="0"/>
              <a:t>Image Filtering</a:t>
            </a:r>
          </a:p>
        </p:txBody>
      </p:sp>
    </p:spTree>
    <p:extLst>
      <p:ext uri="{BB962C8B-B14F-4D97-AF65-F5344CB8AC3E}">
        <p14:creationId xmlns:p14="http://schemas.microsoft.com/office/powerpoint/2010/main" val="140271158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Υπότιτλος 2"/>
          <p:cNvSpPr>
            <a:spLocks noGrp="1"/>
          </p:cNvSpPr>
          <p:nvPr>
            <p:ph type="subTitle" idx="1"/>
          </p:nvPr>
        </p:nvSpPr>
        <p:spPr>
          <a:xfrm>
            <a:off x="582802" y="1035854"/>
            <a:ext cx="10791929" cy="5435285"/>
          </a:xfrm>
        </p:spPr>
        <p:txBody>
          <a:bodyPr>
            <a:normAutofit/>
          </a:bodyPr>
          <a:lstStyle/>
          <a:p>
            <a:pPr algn="just"/>
            <a:r>
              <a:rPr lang="en-US" sz="3000" dirty="0">
                <a:solidFill>
                  <a:schemeClr val="tx1"/>
                </a:solidFill>
                <a:cs typeface="Arial" panose="020B0604020202020204" pitchFamily="34" charset="0"/>
              </a:rPr>
              <a:t>Weighted Median Filter</a:t>
            </a:r>
          </a:p>
          <a:p>
            <a:pPr marL="457200" indent="-457200" algn="just">
              <a:buFont typeface="Arial" panose="020B0604020202020204" pitchFamily="34" charset="0"/>
              <a:buChar char="•"/>
            </a:pPr>
            <a:r>
              <a:rPr lang="en-US" sz="2800" b="0" dirty="0">
                <a:solidFill>
                  <a:schemeClr val="tx1"/>
                </a:solidFill>
                <a:cs typeface="Arial" panose="020B0604020202020204" pitchFamily="34" charset="0"/>
              </a:rPr>
              <a:t>The algorithm takes as input the size of the weighted median filter and creates its kernel. It initializes its first element as 1 and as it moves on the first line, it sets the value of the current element at 1 greater than the previous one until it reaches the middle of that line. From then on, it sets the value of each element at 1 less than the previous one. It does the same for the remaining rows, but the first element of each next row is greater than the first element of the previous one by 1 until it reaches the middle row, where the values start declining by 1.</a:t>
            </a:r>
          </a:p>
          <a:p>
            <a:pPr marL="457200" indent="-457200" algn="just">
              <a:buFont typeface="Arial" panose="020B0604020202020204" pitchFamily="34" charset="0"/>
              <a:buChar char="•"/>
            </a:pPr>
            <a:r>
              <a:rPr lang="en-US" sz="2800" b="0" dirty="0">
                <a:solidFill>
                  <a:schemeClr val="tx1"/>
                </a:solidFill>
                <a:cs typeface="Arial" panose="020B0604020202020204" pitchFamily="34" charset="0"/>
              </a:rPr>
              <a:t>Once the kernel has been created, the algorithm finds the median pixel value of each window, but only after each one has been duplicated as many times as its weight.</a:t>
            </a:r>
          </a:p>
          <a:p>
            <a:pPr marL="457200" indent="-457200" algn="just">
              <a:buFont typeface="Arial" panose="020B0604020202020204" pitchFamily="34" charset="0"/>
              <a:buChar char="•"/>
            </a:pPr>
            <a:endParaRPr lang="en-US" sz="2800" b="0" dirty="0">
              <a:solidFill>
                <a:schemeClr val="tx1"/>
              </a:solidFill>
              <a:cs typeface="Arial" panose="020B0604020202020204" pitchFamily="34" charset="0"/>
            </a:endParaRPr>
          </a:p>
        </p:txBody>
      </p:sp>
      <p:sp>
        <p:nvSpPr>
          <p:cNvPr id="7" name="Τίτλος 1">
            <a:extLst>
              <a:ext uri="{FF2B5EF4-FFF2-40B4-BE49-F238E27FC236}">
                <a16:creationId xmlns:a16="http://schemas.microsoft.com/office/drawing/2014/main" id="{B89376B2-AFA3-47C9-BEE9-ED73802B53E1}"/>
              </a:ext>
            </a:extLst>
          </p:cNvPr>
          <p:cNvSpPr txBox="1">
            <a:spLocks/>
          </p:cNvSpPr>
          <p:nvPr/>
        </p:nvSpPr>
        <p:spPr bwMode="auto">
          <a:xfrm>
            <a:off x="357041" y="221062"/>
            <a:ext cx="9073008" cy="663191"/>
          </a:xfrm>
          <a:prstGeom prst="rect">
            <a:avLst/>
          </a:prstGeom>
        </p:spPr>
        <p:txBody>
          <a:bodyPr vert="horz" wrap="square" lIns="91440" tIns="45720" rIns="91440" bIns="45720" numCol="1" rtlCol="0" anchor="ctr" anchorCtr="0" compatLnSpc="1">
            <a:prstTxWarp prst="textNoShape">
              <a:avLst/>
            </a:prstTxWarp>
            <a:normAutofit/>
          </a:bodyPr>
          <a:lstStyle>
            <a:lvl1pPr algn="ctr" defTabSz="914400" rtl="0" eaLnBrk="1" fontAlgn="base" latinLnBrk="0" hangingPunct="1">
              <a:lnSpc>
                <a:spcPct val="90000"/>
              </a:lnSpc>
              <a:spcBef>
                <a:spcPct val="0"/>
              </a:spcBef>
              <a:spcAft>
                <a:spcPct val="0"/>
              </a:spcAft>
              <a:buNone/>
              <a:defRPr lang="en-US" sz="6000" b="1" kern="1200" dirty="0">
                <a:solidFill>
                  <a:srgbClr val="556DA9"/>
                </a:solidFill>
                <a:latin typeface="Arial" pitchFamily="34" charset="0"/>
                <a:ea typeface="+mj-ea"/>
                <a:cs typeface="+mj-cs"/>
              </a:defRPr>
            </a:lvl1pPr>
          </a:lstStyle>
          <a:p>
            <a:pPr algn="just"/>
            <a:r>
              <a:rPr lang="en-US" sz="4000" dirty="0"/>
              <a:t>Image Filtering</a:t>
            </a:r>
          </a:p>
        </p:txBody>
      </p:sp>
    </p:spTree>
    <p:extLst>
      <p:ext uri="{BB962C8B-B14F-4D97-AF65-F5344CB8AC3E}">
        <p14:creationId xmlns:p14="http://schemas.microsoft.com/office/powerpoint/2010/main" val="5663702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Υπότιτλος 2"/>
          <p:cNvSpPr>
            <a:spLocks noGrp="1"/>
          </p:cNvSpPr>
          <p:nvPr>
            <p:ph type="subTitle" idx="1"/>
          </p:nvPr>
        </p:nvSpPr>
        <p:spPr>
          <a:xfrm>
            <a:off x="582802" y="1035854"/>
            <a:ext cx="10791929" cy="5435285"/>
          </a:xfrm>
        </p:spPr>
        <p:txBody>
          <a:bodyPr>
            <a:normAutofit/>
          </a:bodyPr>
          <a:lstStyle/>
          <a:p>
            <a:pPr algn="just"/>
            <a:r>
              <a:rPr lang="en-US" sz="3000" dirty="0">
                <a:solidFill>
                  <a:schemeClr val="tx1"/>
                </a:solidFill>
                <a:cs typeface="Arial" panose="020B0604020202020204" pitchFamily="34" charset="0"/>
              </a:rPr>
              <a:t>Weighted Median Filter</a:t>
            </a:r>
          </a:p>
          <a:p>
            <a:pPr marL="457200" indent="-457200" algn="just">
              <a:buFont typeface="Arial" panose="020B0604020202020204" pitchFamily="34" charset="0"/>
              <a:buChar char="•"/>
            </a:pPr>
            <a:endParaRPr lang="en-US" sz="2800" b="0" dirty="0">
              <a:solidFill>
                <a:schemeClr val="tx1"/>
              </a:solidFill>
              <a:cs typeface="Arial" panose="020B0604020202020204" pitchFamily="34" charset="0"/>
            </a:endParaRPr>
          </a:p>
        </p:txBody>
      </p:sp>
      <p:pic>
        <p:nvPicPr>
          <p:cNvPr id="4" name="Graphic 3">
            <a:extLst>
              <a:ext uri="{FF2B5EF4-FFF2-40B4-BE49-F238E27FC236}">
                <a16:creationId xmlns:a16="http://schemas.microsoft.com/office/drawing/2014/main" id="{310DE8FF-7DAD-416B-AFB2-2E1301792F8C}"/>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3741778" y="1819450"/>
            <a:ext cx="4708443" cy="3868091"/>
          </a:xfrm>
          <a:prstGeom prst="rect">
            <a:avLst/>
          </a:prstGeom>
        </p:spPr>
      </p:pic>
      <mc:AlternateContent xmlns:mc="http://schemas.openxmlformats.org/markup-compatibility/2006" xmlns:a14="http://schemas.microsoft.com/office/drawing/2010/main">
        <mc:Choice Requires="a14">
          <p:sp>
            <p:nvSpPr>
              <p:cNvPr id="7" name="TextBox 6">
                <a:extLst>
                  <a:ext uri="{FF2B5EF4-FFF2-40B4-BE49-F238E27FC236}">
                    <a16:creationId xmlns:a16="http://schemas.microsoft.com/office/drawing/2014/main" id="{231621A8-3435-4827-828B-CD814DE9A12F}"/>
                  </a:ext>
                </a:extLst>
              </p:cNvPr>
              <p:cNvSpPr txBox="1"/>
              <p:nvPr/>
            </p:nvSpPr>
            <p:spPr>
              <a:xfrm>
                <a:off x="3607358" y="5822146"/>
                <a:ext cx="5616586" cy="1200329"/>
              </a:xfrm>
              <a:prstGeom prst="rect">
                <a:avLst/>
              </a:prstGeom>
              <a:noFill/>
            </p:spPr>
            <p:txBody>
              <a:bodyPr wrap="square" rtlCol="0">
                <a:spAutoFit/>
              </a:bodyPr>
              <a:lstStyle/>
              <a:p>
                <a:r>
                  <a:rPr lang="en-US" sz="2400" dirty="0">
                    <a:latin typeface="Arial" panose="020B0604020202020204" pitchFamily="34" charset="0"/>
                    <a:cs typeface="Arial" panose="020B0604020202020204" pitchFamily="34" charset="0"/>
                  </a:rPr>
                  <a:t>Example of a </a:t>
                </a:r>
                <a14:m>
                  <m:oMath xmlns:m="http://schemas.openxmlformats.org/officeDocument/2006/math">
                    <m:r>
                      <a:rPr lang="en-US" sz="2400" b="0" i="1" smtClean="0">
                        <a:latin typeface="Cambria Math" panose="02040503050406030204" pitchFamily="18" charset="0"/>
                        <a:cs typeface="Arial" panose="020B0604020202020204" pitchFamily="34" charset="0"/>
                      </a:rPr>
                      <m:t>5×5</m:t>
                    </m:r>
                  </m:oMath>
                </a14:m>
                <a:r>
                  <a:rPr lang="en-US" sz="2400" dirty="0">
                    <a:latin typeface="Arial" panose="020B0604020202020204" pitchFamily="34" charset="0"/>
                    <a:cs typeface="Arial" panose="020B0604020202020204" pitchFamily="34" charset="0"/>
                  </a:rPr>
                  <a:t> weighted median filter kernel (inspired by [Khan 2017].</a:t>
                </a:r>
              </a:p>
              <a:p>
                <a:endParaRPr lang="en-US" sz="2400" dirty="0">
                  <a:latin typeface="Arial" panose="020B0604020202020204" pitchFamily="34" charset="0"/>
                  <a:cs typeface="Arial" panose="020B0604020202020204" pitchFamily="34" charset="0"/>
                </a:endParaRPr>
              </a:p>
            </p:txBody>
          </p:sp>
        </mc:Choice>
        <mc:Fallback xmlns="">
          <p:sp>
            <p:nvSpPr>
              <p:cNvPr id="7" name="TextBox 6">
                <a:extLst>
                  <a:ext uri="{FF2B5EF4-FFF2-40B4-BE49-F238E27FC236}">
                    <a16:creationId xmlns:a16="http://schemas.microsoft.com/office/drawing/2014/main" id="{231621A8-3435-4827-828B-CD814DE9A12F}"/>
                  </a:ext>
                </a:extLst>
              </p:cNvPr>
              <p:cNvSpPr txBox="1">
                <a:spLocks noRot="1" noChangeAspect="1" noMove="1" noResize="1" noEditPoints="1" noAdjustHandles="1" noChangeArrowheads="1" noChangeShapeType="1" noTextEdit="1"/>
              </p:cNvSpPr>
              <p:nvPr/>
            </p:nvSpPr>
            <p:spPr>
              <a:xfrm>
                <a:off x="3607358" y="5822146"/>
                <a:ext cx="5616586" cy="1200329"/>
              </a:xfrm>
              <a:prstGeom prst="rect">
                <a:avLst/>
              </a:prstGeom>
              <a:blipFill>
                <a:blip r:embed="rId4"/>
                <a:stretch>
                  <a:fillRect l="-1737" t="-3553"/>
                </a:stretch>
              </a:blipFill>
            </p:spPr>
            <p:txBody>
              <a:bodyPr/>
              <a:lstStyle/>
              <a:p>
                <a:r>
                  <a:rPr lang="en-US">
                    <a:noFill/>
                  </a:rPr>
                  <a:t> </a:t>
                </a:r>
              </a:p>
            </p:txBody>
          </p:sp>
        </mc:Fallback>
      </mc:AlternateContent>
      <p:sp>
        <p:nvSpPr>
          <p:cNvPr id="8" name="Τίτλος 1">
            <a:extLst>
              <a:ext uri="{FF2B5EF4-FFF2-40B4-BE49-F238E27FC236}">
                <a16:creationId xmlns:a16="http://schemas.microsoft.com/office/drawing/2014/main" id="{54580D94-D3BE-4E05-9235-E3EE7C39785F}"/>
              </a:ext>
            </a:extLst>
          </p:cNvPr>
          <p:cNvSpPr txBox="1">
            <a:spLocks/>
          </p:cNvSpPr>
          <p:nvPr/>
        </p:nvSpPr>
        <p:spPr bwMode="auto">
          <a:xfrm>
            <a:off x="357041" y="221062"/>
            <a:ext cx="9073008" cy="663191"/>
          </a:xfrm>
          <a:prstGeom prst="rect">
            <a:avLst/>
          </a:prstGeom>
        </p:spPr>
        <p:txBody>
          <a:bodyPr vert="horz" wrap="square" lIns="91440" tIns="45720" rIns="91440" bIns="45720" numCol="1" rtlCol="0" anchor="ctr" anchorCtr="0" compatLnSpc="1">
            <a:prstTxWarp prst="textNoShape">
              <a:avLst/>
            </a:prstTxWarp>
            <a:normAutofit/>
          </a:bodyPr>
          <a:lstStyle>
            <a:lvl1pPr algn="ctr" defTabSz="914400" rtl="0" eaLnBrk="1" fontAlgn="base" latinLnBrk="0" hangingPunct="1">
              <a:lnSpc>
                <a:spcPct val="90000"/>
              </a:lnSpc>
              <a:spcBef>
                <a:spcPct val="0"/>
              </a:spcBef>
              <a:spcAft>
                <a:spcPct val="0"/>
              </a:spcAft>
              <a:buNone/>
              <a:defRPr lang="en-US" sz="6000" b="1" kern="1200" dirty="0">
                <a:solidFill>
                  <a:srgbClr val="556DA9"/>
                </a:solidFill>
                <a:latin typeface="Arial" pitchFamily="34" charset="0"/>
                <a:ea typeface="+mj-ea"/>
                <a:cs typeface="+mj-cs"/>
              </a:defRPr>
            </a:lvl1pPr>
          </a:lstStyle>
          <a:p>
            <a:pPr algn="just"/>
            <a:r>
              <a:rPr lang="en-US" sz="4000" dirty="0"/>
              <a:t>Image Filtering</a:t>
            </a:r>
          </a:p>
        </p:txBody>
      </p:sp>
    </p:spTree>
    <p:extLst>
      <p:ext uri="{BB962C8B-B14F-4D97-AF65-F5344CB8AC3E}">
        <p14:creationId xmlns:p14="http://schemas.microsoft.com/office/powerpoint/2010/main" val="121582126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Υπότιτλος 2"/>
          <p:cNvSpPr>
            <a:spLocks noGrp="1"/>
          </p:cNvSpPr>
          <p:nvPr>
            <p:ph type="subTitle" idx="1"/>
          </p:nvPr>
        </p:nvSpPr>
        <p:spPr>
          <a:xfrm>
            <a:off x="582803" y="1035854"/>
            <a:ext cx="10791929" cy="5606106"/>
          </a:xfrm>
        </p:spPr>
        <p:txBody>
          <a:bodyPr>
            <a:normAutofit/>
          </a:bodyPr>
          <a:lstStyle/>
          <a:p>
            <a:pPr algn="l"/>
            <a:r>
              <a:rPr lang="en-US" sz="3000" dirty="0">
                <a:solidFill>
                  <a:schemeClr val="tx1"/>
                </a:solidFill>
                <a:cs typeface="Arial" panose="020B0604020202020204" pitchFamily="34" charset="0"/>
              </a:rPr>
              <a:t>Weighted Median Filter</a:t>
            </a:r>
          </a:p>
        </p:txBody>
      </p:sp>
      <p:pic>
        <p:nvPicPr>
          <p:cNvPr id="4" name="Picture 3" descr="A person wearing a hat&#10;&#10;Description automatically generated with medium confidence">
            <a:extLst>
              <a:ext uri="{FF2B5EF4-FFF2-40B4-BE49-F238E27FC236}">
                <a16:creationId xmlns:a16="http://schemas.microsoft.com/office/drawing/2014/main" id="{620A7FE6-4408-489D-A891-C670FBB9B59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37464" y="1714602"/>
            <a:ext cx="4418751" cy="3755998"/>
          </a:xfrm>
          <a:prstGeom prst="rect">
            <a:avLst/>
          </a:prstGeom>
        </p:spPr>
      </p:pic>
      <p:sp>
        <p:nvSpPr>
          <p:cNvPr id="9" name="TextBox 8">
            <a:extLst>
              <a:ext uri="{FF2B5EF4-FFF2-40B4-BE49-F238E27FC236}">
                <a16:creationId xmlns:a16="http://schemas.microsoft.com/office/drawing/2014/main" id="{7EDEB522-DF1C-4305-8734-73449199C76B}"/>
              </a:ext>
            </a:extLst>
          </p:cNvPr>
          <p:cNvSpPr txBox="1"/>
          <p:nvPr/>
        </p:nvSpPr>
        <p:spPr>
          <a:xfrm>
            <a:off x="2019717" y="5550883"/>
            <a:ext cx="3482082" cy="830997"/>
          </a:xfrm>
          <a:prstGeom prst="rect">
            <a:avLst/>
          </a:prstGeom>
          <a:noFill/>
        </p:spPr>
        <p:txBody>
          <a:bodyPr wrap="square" rtlCol="0">
            <a:spAutoFit/>
          </a:bodyPr>
          <a:lstStyle/>
          <a:p>
            <a:pPr algn="just"/>
            <a:r>
              <a:rPr lang="en-US" sz="2400" dirty="0">
                <a:latin typeface="Arial" panose="020B0604020202020204" pitchFamily="34" charset="0"/>
                <a:cs typeface="Arial" panose="020B0604020202020204" pitchFamily="34" charset="0"/>
              </a:rPr>
              <a:t>Input example.</a:t>
            </a:r>
          </a:p>
          <a:p>
            <a:pPr algn="just"/>
            <a:endParaRPr lang="en-US" sz="2400" dirty="0">
              <a:latin typeface="Arial" panose="020B0604020202020204" pitchFamily="34" charset="0"/>
              <a:cs typeface="Arial" panose="020B0604020202020204" pitchFamily="34" charset="0"/>
            </a:endParaRPr>
          </a:p>
        </p:txBody>
      </p:sp>
      <mc:AlternateContent xmlns:mc="http://schemas.openxmlformats.org/markup-compatibility/2006">
        <mc:Choice xmlns:a14="http://schemas.microsoft.com/office/drawing/2010/main" Requires="a14">
          <p:sp>
            <p:nvSpPr>
              <p:cNvPr id="10" name="TextBox 9">
                <a:extLst>
                  <a:ext uri="{FF2B5EF4-FFF2-40B4-BE49-F238E27FC236}">
                    <a16:creationId xmlns:a16="http://schemas.microsoft.com/office/drawing/2014/main" id="{0E954AF2-ABF0-4727-BB0E-8FFB3A0884F6}"/>
                  </a:ext>
                </a:extLst>
              </p:cNvPr>
              <p:cNvSpPr txBox="1"/>
              <p:nvPr/>
            </p:nvSpPr>
            <p:spPr>
              <a:xfrm>
                <a:off x="6119970" y="5514985"/>
                <a:ext cx="5661917" cy="1569660"/>
              </a:xfrm>
              <a:prstGeom prst="rect">
                <a:avLst/>
              </a:prstGeom>
              <a:noFill/>
            </p:spPr>
            <p:txBody>
              <a:bodyPr wrap="square" rtlCol="0">
                <a:spAutoFit/>
              </a:bodyPr>
              <a:lstStyle/>
              <a:p>
                <a:pPr algn="just"/>
                <a:r>
                  <a:rPr lang="en-US" sz="2400" dirty="0">
                    <a:latin typeface="Arial" panose="020B0604020202020204" pitchFamily="34" charset="0"/>
                    <a:cs typeface="Arial" panose="020B0604020202020204" pitchFamily="34" charset="0"/>
                  </a:rPr>
                  <a:t>Intermediate output example of a </a:t>
                </a:r>
                <a14:m>
                  <m:oMath xmlns:m="http://schemas.openxmlformats.org/officeDocument/2006/math">
                    <m:r>
                      <a:rPr lang="en-US" sz="2400" b="0" i="1" smtClean="0">
                        <a:latin typeface="Cambria Math" panose="02040503050406030204" pitchFamily="18" charset="0"/>
                        <a:cs typeface="Arial" panose="020B0604020202020204" pitchFamily="34" charset="0"/>
                      </a:rPr>
                      <m:t>5</m:t>
                    </m:r>
                    <m:r>
                      <a:rPr lang="en-US" sz="2400" b="0" i="1" smtClean="0">
                        <a:latin typeface="Cambria Math" panose="02040503050406030204" pitchFamily="18" charset="0"/>
                        <a:cs typeface="Arial" panose="020B0604020202020204" pitchFamily="34" charset="0"/>
                      </a:rPr>
                      <m:t>×</m:t>
                    </m:r>
                    <m:r>
                      <a:rPr lang="en-US" sz="2400" b="0" i="1" smtClean="0">
                        <a:latin typeface="Cambria Math" panose="02040503050406030204" pitchFamily="18" charset="0"/>
                        <a:cs typeface="Arial" panose="020B0604020202020204" pitchFamily="34" charset="0"/>
                      </a:rPr>
                      <m:t>5</m:t>
                    </m:r>
                  </m:oMath>
                </a14:m>
                <a:r>
                  <a:rPr lang="en-US" sz="2400" dirty="0">
                    <a:latin typeface="Arial" panose="020B0604020202020204" pitchFamily="34" charset="0"/>
                    <a:cs typeface="Arial" panose="020B0604020202020204" pitchFamily="34" charset="0"/>
                  </a:rPr>
                  <a:t> weighted median filter on an image corrupted by salt and pepper noise.</a:t>
                </a:r>
              </a:p>
              <a:p>
                <a:pPr algn="just"/>
                <a:endParaRPr lang="en-US" sz="2400" dirty="0">
                  <a:latin typeface="Arial" panose="020B0604020202020204" pitchFamily="34" charset="0"/>
                  <a:cs typeface="Arial" panose="020B0604020202020204" pitchFamily="34" charset="0"/>
                </a:endParaRPr>
              </a:p>
            </p:txBody>
          </p:sp>
        </mc:Choice>
        <mc:Fallback>
          <p:sp>
            <p:nvSpPr>
              <p:cNvPr id="10" name="TextBox 9">
                <a:extLst>
                  <a:ext uri="{FF2B5EF4-FFF2-40B4-BE49-F238E27FC236}">
                    <a16:creationId xmlns:a16="http://schemas.microsoft.com/office/drawing/2014/main" id="{0E954AF2-ABF0-4727-BB0E-8FFB3A0884F6}"/>
                  </a:ext>
                </a:extLst>
              </p:cNvPr>
              <p:cNvSpPr txBox="1">
                <a:spLocks noRot="1" noChangeAspect="1" noMove="1" noResize="1" noEditPoints="1" noAdjustHandles="1" noChangeArrowheads="1" noChangeShapeType="1" noTextEdit="1"/>
              </p:cNvSpPr>
              <p:nvPr/>
            </p:nvSpPr>
            <p:spPr>
              <a:xfrm>
                <a:off x="6119970" y="5514985"/>
                <a:ext cx="5661917" cy="1569660"/>
              </a:xfrm>
              <a:prstGeom prst="rect">
                <a:avLst/>
              </a:prstGeom>
              <a:blipFill>
                <a:blip r:embed="rId3"/>
                <a:stretch>
                  <a:fillRect l="-1722" t="-2724" r="-1615"/>
                </a:stretch>
              </a:blipFill>
            </p:spPr>
            <p:txBody>
              <a:bodyPr/>
              <a:lstStyle/>
              <a:p>
                <a:r>
                  <a:rPr lang="en-US">
                    <a:noFill/>
                  </a:rPr>
                  <a:t> </a:t>
                </a:r>
              </a:p>
            </p:txBody>
          </p:sp>
        </mc:Fallback>
      </mc:AlternateContent>
      <p:sp>
        <p:nvSpPr>
          <p:cNvPr id="11" name="Τίτλος 1">
            <a:extLst>
              <a:ext uri="{FF2B5EF4-FFF2-40B4-BE49-F238E27FC236}">
                <a16:creationId xmlns:a16="http://schemas.microsoft.com/office/drawing/2014/main" id="{3560A1C5-2E16-4E4F-88A6-C92B35FA8E27}"/>
              </a:ext>
            </a:extLst>
          </p:cNvPr>
          <p:cNvSpPr txBox="1">
            <a:spLocks/>
          </p:cNvSpPr>
          <p:nvPr/>
        </p:nvSpPr>
        <p:spPr bwMode="auto">
          <a:xfrm>
            <a:off x="357041" y="221062"/>
            <a:ext cx="9073008" cy="663191"/>
          </a:xfrm>
          <a:prstGeom prst="rect">
            <a:avLst/>
          </a:prstGeom>
        </p:spPr>
        <p:txBody>
          <a:bodyPr vert="horz" wrap="square" lIns="91440" tIns="45720" rIns="91440" bIns="45720" numCol="1" rtlCol="0" anchor="ctr" anchorCtr="0" compatLnSpc="1">
            <a:prstTxWarp prst="textNoShape">
              <a:avLst/>
            </a:prstTxWarp>
            <a:normAutofit/>
          </a:bodyPr>
          <a:lstStyle>
            <a:lvl1pPr algn="ctr" defTabSz="914400" rtl="0" eaLnBrk="1" fontAlgn="base" latinLnBrk="0" hangingPunct="1">
              <a:lnSpc>
                <a:spcPct val="90000"/>
              </a:lnSpc>
              <a:spcBef>
                <a:spcPct val="0"/>
              </a:spcBef>
              <a:spcAft>
                <a:spcPct val="0"/>
              </a:spcAft>
              <a:buNone/>
              <a:defRPr lang="en-US" sz="6000" b="1" kern="1200" dirty="0">
                <a:solidFill>
                  <a:srgbClr val="556DA9"/>
                </a:solidFill>
                <a:latin typeface="Arial" pitchFamily="34" charset="0"/>
                <a:ea typeface="+mj-ea"/>
                <a:cs typeface="+mj-cs"/>
              </a:defRPr>
            </a:lvl1pPr>
          </a:lstStyle>
          <a:p>
            <a:pPr algn="just"/>
            <a:r>
              <a:rPr lang="en-US" sz="4000" dirty="0"/>
              <a:t>Image Filtering</a:t>
            </a:r>
          </a:p>
        </p:txBody>
      </p:sp>
      <p:pic>
        <p:nvPicPr>
          <p:cNvPr id="5" name="Picture 4">
            <a:extLst>
              <a:ext uri="{FF2B5EF4-FFF2-40B4-BE49-F238E27FC236}">
                <a16:creationId xmlns:a16="http://schemas.microsoft.com/office/drawing/2014/main" id="{F3D00AD4-5158-4B3D-B769-FE274FE18501}"/>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635785" y="1715068"/>
            <a:ext cx="4527934" cy="3755531"/>
          </a:xfrm>
          <a:prstGeom prst="rect">
            <a:avLst/>
          </a:prstGeom>
        </p:spPr>
      </p:pic>
    </p:spTree>
    <p:extLst>
      <p:ext uri="{BB962C8B-B14F-4D97-AF65-F5344CB8AC3E}">
        <p14:creationId xmlns:p14="http://schemas.microsoft.com/office/powerpoint/2010/main" val="172953615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Υπότιτλος 2"/>
          <p:cNvSpPr>
            <a:spLocks noGrp="1"/>
          </p:cNvSpPr>
          <p:nvPr>
            <p:ph type="subTitle" idx="1"/>
          </p:nvPr>
        </p:nvSpPr>
        <p:spPr>
          <a:xfrm>
            <a:off x="582803" y="1035854"/>
            <a:ext cx="10791929" cy="5606106"/>
          </a:xfrm>
        </p:spPr>
        <p:txBody>
          <a:bodyPr>
            <a:normAutofit/>
          </a:bodyPr>
          <a:lstStyle/>
          <a:p>
            <a:pPr algn="l"/>
            <a:r>
              <a:rPr lang="en-US" sz="3000" dirty="0">
                <a:solidFill>
                  <a:schemeClr val="tx1"/>
                </a:solidFill>
                <a:cs typeface="Arial" panose="020B0604020202020204" pitchFamily="34" charset="0"/>
              </a:rPr>
              <a:t>Weighted Median Filter</a:t>
            </a:r>
          </a:p>
        </p:txBody>
      </p:sp>
      <mc:AlternateContent xmlns:mc="http://schemas.openxmlformats.org/markup-compatibility/2006">
        <mc:Choice xmlns:a14="http://schemas.microsoft.com/office/drawing/2010/main" Requires="a14">
          <p:sp>
            <p:nvSpPr>
              <p:cNvPr id="9" name="TextBox 8">
                <a:extLst>
                  <a:ext uri="{FF2B5EF4-FFF2-40B4-BE49-F238E27FC236}">
                    <a16:creationId xmlns:a16="http://schemas.microsoft.com/office/drawing/2014/main" id="{7EDEB522-DF1C-4305-8734-73449199C76B}"/>
                  </a:ext>
                </a:extLst>
              </p:cNvPr>
              <p:cNvSpPr txBox="1"/>
              <p:nvPr/>
            </p:nvSpPr>
            <p:spPr>
              <a:xfrm>
                <a:off x="2823585" y="5593231"/>
                <a:ext cx="7315201" cy="1200329"/>
              </a:xfrm>
              <a:prstGeom prst="rect">
                <a:avLst/>
              </a:prstGeom>
              <a:noFill/>
            </p:spPr>
            <p:txBody>
              <a:bodyPr wrap="square" rtlCol="0">
                <a:spAutoFit/>
              </a:bodyPr>
              <a:lstStyle/>
              <a:p>
                <a:pPr algn="just"/>
                <a:r>
                  <a:rPr lang="en-US" sz="2400" dirty="0">
                    <a:latin typeface="Arial" panose="020B0604020202020204" pitchFamily="34" charset="0"/>
                    <a:cs typeface="Arial" panose="020B0604020202020204" pitchFamily="34" charset="0"/>
                  </a:rPr>
                  <a:t>Output example of a </a:t>
                </a:r>
                <a14:m>
                  <m:oMath xmlns:m="http://schemas.openxmlformats.org/officeDocument/2006/math">
                    <m:r>
                      <a:rPr lang="en-US" sz="2400" b="0" i="1" smtClean="0">
                        <a:latin typeface="Cambria Math" panose="02040503050406030204" pitchFamily="18" charset="0"/>
                        <a:cs typeface="Arial" panose="020B0604020202020204" pitchFamily="34" charset="0"/>
                      </a:rPr>
                      <m:t>5</m:t>
                    </m:r>
                    <m:r>
                      <a:rPr lang="en-US" sz="2400" b="0" i="1" smtClean="0">
                        <a:latin typeface="Cambria Math" panose="02040503050406030204" pitchFamily="18" charset="0"/>
                        <a:cs typeface="Arial" panose="020B0604020202020204" pitchFamily="34" charset="0"/>
                      </a:rPr>
                      <m:t>×</m:t>
                    </m:r>
                    <m:r>
                      <a:rPr lang="en-US" sz="2400" b="0" i="1" smtClean="0">
                        <a:latin typeface="Cambria Math" panose="02040503050406030204" pitchFamily="18" charset="0"/>
                        <a:cs typeface="Arial" panose="020B0604020202020204" pitchFamily="34" charset="0"/>
                      </a:rPr>
                      <m:t>5</m:t>
                    </m:r>
                    <m:r>
                      <a:rPr lang="en-US" sz="2400" b="0" i="1" smtClean="0">
                        <a:latin typeface="Cambria Math" panose="02040503050406030204" pitchFamily="18" charset="0"/>
                        <a:cs typeface="Arial" panose="020B0604020202020204" pitchFamily="34" charset="0"/>
                      </a:rPr>
                      <m:t> </m:t>
                    </m:r>
                  </m:oMath>
                </a14:m>
                <a:r>
                  <a:rPr lang="en-US" sz="2400" dirty="0">
                    <a:latin typeface="Arial" panose="020B0604020202020204" pitchFamily="34" charset="0"/>
                    <a:cs typeface="Arial" panose="020B0604020202020204" pitchFamily="34" charset="0"/>
                  </a:rPr>
                  <a:t>weighted median filter on an image corrupted by multiplicative noise.</a:t>
                </a:r>
              </a:p>
              <a:p>
                <a:pPr algn="just"/>
                <a:endParaRPr lang="en-US" sz="2400" dirty="0">
                  <a:latin typeface="Arial" panose="020B0604020202020204" pitchFamily="34" charset="0"/>
                  <a:cs typeface="Arial" panose="020B0604020202020204" pitchFamily="34" charset="0"/>
                </a:endParaRPr>
              </a:p>
            </p:txBody>
          </p:sp>
        </mc:Choice>
        <mc:Fallback>
          <p:sp>
            <p:nvSpPr>
              <p:cNvPr id="9" name="TextBox 8">
                <a:extLst>
                  <a:ext uri="{FF2B5EF4-FFF2-40B4-BE49-F238E27FC236}">
                    <a16:creationId xmlns:a16="http://schemas.microsoft.com/office/drawing/2014/main" id="{7EDEB522-DF1C-4305-8734-73449199C76B}"/>
                  </a:ext>
                </a:extLst>
              </p:cNvPr>
              <p:cNvSpPr txBox="1">
                <a:spLocks noRot="1" noChangeAspect="1" noMove="1" noResize="1" noEditPoints="1" noAdjustHandles="1" noChangeArrowheads="1" noChangeShapeType="1" noTextEdit="1"/>
              </p:cNvSpPr>
              <p:nvPr/>
            </p:nvSpPr>
            <p:spPr>
              <a:xfrm>
                <a:off x="2823585" y="5593231"/>
                <a:ext cx="7315201" cy="1200329"/>
              </a:xfrm>
              <a:prstGeom prst="rect">
                <a:avLst/>
              </a:prstGeom>
              <a:blipFill>
                <a:blip r:embed="rId2"/>
                <a:stretch>
                  <a:fillRect l="-1250" t="-3571" r="-1333"/>
                </a:stretch>
              </a:blipFill>
            </p:spPr>
            <p:txBody>
              <a:bodyPr/>
              <a:lstStyle/>
              <a:p>
                <a:r>
                  <a:rPr lang="en-US">
                    <a:noFill/>
                  </a:rPr>
                  <a:t> </a:t>
                </a:r>
              </a:p>
            </p:txBody>
          </p:sp>
        </mc:Fallback>
      </mc:AlternateContent>
      <p:pic>
        <p:nvPicPr>
          <p:cNvPr id="7" name="Picture 6" descr="A picture containing text&#10;&#10;Description automatically generated">
            <a:extLst>
              <a:ext uri="{FF2B5EF4-FFF2-40B4-BE49-F238E27FC236}">
                <a16:creationId xmlns:a16="http://schemas.microsoft.com/office/drawing/2014/main" id="{848448A9-7B28-445A-8694-8BC1BC1010C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442263" y="1678666"/>
            <a:ext cx="9407413" cy="3762965"/>
          </a:xfrm>
          <a:prstGeom prst="rect">
            <a:avLst/>
          </a:prstGeom>
        </p:spPr>
      </p:pic>
      <p:sp>
        <p:nvSpPr>
          <p:cNvPr id="8" name="Τίτλος 1">
            <a:extLst>
              <a:ext uri="{FF2B5EF4-FFF2-40B4-BE49-F238E27FC236}">
                <a16:creationId xmlns:a16="http://schemas.microsoft.com/office/drawing/2014/main" id="{49E9EF8D-D262-4E27-8CF1-0EE04B385717}"/>
              </a:ext>
            </a:extLst>
          </p:cNvPr>
          <p:cNvSpPr txBox="1">
            <a:spLocks/>
          </p:cNvSpPr>
          <p:nvPr/>
        </p:nvSpPr>
        <p:spPr bwMode="auto">
          <a:xfrm>
            <a:off x="357041" y="221062"/>
            <a:ext cx="9073008" cy="663191"/>
          </a:xfrm>
          <a:prstGeom prst="rect">
            <a:avLst/>
          </a:prstGeom>
        </p:spPr>
        <p:txBody>
          <a:bodyPr vert="horz" wrap="square" lIns="91440" tIns="45720" rIns="91440" bIns="45720" numCol="1" rtlCol="0" anchor="ctr" anchorCtr="0" compatLnSpc="1">
            <a:prstTxWarp prst="textNoShape">
              <a:avLst/>
            </a:prstTxWarp>
            <a:normAutofit/>
          </a:bodyPr>
          <a:lstStyle>
            <a:lvl1pPr algn="ctr" defTabSz="914400" rtl="0" eaLnBrk="1" fontAlgn="base" latinLnBrk="0" hangingPunct="1">
              <a:lnSpc>
                <a:spcPct val="90000"/>
              </a:lnSpc>
              <a:spcBef>
                <a:spcPct val="0"/>
              </a:spcBef>
              <a:spcAft>
                <a:spcPct val="0"/>
              </a:spcAft>
              <a:buNone/>
              <a:defRPr lang="en-US" sz="6000" b="1" kern="1200" dirty="0">
                <a:solidFill>
                  <a:srgbClr val="556DA9"/>
                </a:solidFill>
                <a:latin typeface="Arial" pitchFamily="34" charset="0"/>
                <a:ea typeface="+mj-ea"/>
                <a:cs typeface="+mj-cs"/>
              </a:defRPr>
            </a:lvl1pPr>
          </a:lstStyle>
          <a:p>
            <a:pPr algn="just"/>
            <a:r>
              <a:rPr lang="en-US" sz="4000" dirty="0"/>
              <a:t>Image Filtering</a:t>
            </a:r>
          </a:p>
        </p:txBody>
      </p:sp>
    </p:spTree>
    <p:extLst>
      <p:ext uri="{BB962C8B-B14F-4D97-AF65-F5344CB8AC3E}">
        <p14:creationId xmlns:p14="http://schemas.microsoft.com/office/powerpoint/2010/main" val="180163682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Υπότιτλος 2"/>
          <p:cNvSpPr>
            <a:spLocks noGrp="1"/>
          </p:cNvSpPr>
          <p:nvPr>
            <p:ph type="subTitle" idx="1"/>
          </p:nvPr>
        </p:nvSpPr>
        <p:spPr>
          <a:xfrm>
            <a:off x="582803" y="1035854"/>
            <a:ext cx="10791929" cy="5606106"/>
          </a:xfrm>
        </p:spPr>
        <p:txBody>
          <a:bodyPr>
            <a:normAutofit/>
          </a:bodyPr>
          <a:lstStyle/>
          <a:p>
            <a:pPr algn="l"/>
            <a:r>
              <a:rPr lang="en-US" sz="3000" b="0" dirty="0">
                <a:solidFill>
                  <a:schemeClr val="tx1"/>
                </a:solidFill>
                <a:cs typeface="Arial" panose="020B0604020202020204" pitchFamily="34" charset="0"/>
              </a:rPr>
              <a:t>[Khan 2017] Khan, S., Lee, DH, “An adaptive dynamically weighted median filter for impulse noise removal”, 2017.</a:t>
            </a:r>
          </a:p>
          <a:p>
            <a:pPr algn="l"/>
            <a:endParaRPr lang="en-US" sz="2800" dirty="0">
              <a:solidFill>
                <a:schemeClr val="tx1"/>
              </a:solidFill>
              <a:cs typeface="Arial" panose="020B0604020202020204" pitchFamily="34" charset="0"/>
            </a:endParaRPr>
          </a:p>
        </p:txBody>
      </p:sp>
      <p:sp>
        <p:nvSpPr>
          <p:cNvPr id="8" name="Τίτλος 1">
            <a:extLst>
              <a:ext uri="{FF2B5EF4-FFF2-40B4-BE49-F238E27FC236}">
                <a16:creationId xmlns:a16="http://schemas.microsoft.com/office/drawing/2014/main" id="{EE9A7541-60FC-4571-9D52-559ADBEFC2E9}"/>
              </a:ext>
            </a:extLst>
          </p:cNvPr>
          <p:cNvSpPr txBox="1">
            <a:spLocks/>
          </p:cNvSpPr>
          <p:nvPr/>
        </p:nvSpPr>
        <p:spPr bwMode="auto">
          <a:xfrm>
            <a:off x="357041" y="221062"/>
            <a:ext cx="9073008" cy="663191"/>
          </a:xfrm>
          <a:prstGeom prst="rect">
            <a:avLst/>
          </a:prstGeom>
        </p:spPr>
        <p:txBody>
          <a:bodyPr vert="horz" wrap="square" lIns="91440" tIns="45720" rIns="91440" bIns="45720" numCol="1" rtlCol="0" anchor="ctr" anchorCtr="0" compatLnSpc="1">
            <a:prstTxWarp prst="textNoShape">
              <a:avLst/>
            </a:prstTxWarp>
            <a:normAutofit/>
          </a:bodyPr>
          <a:lstStyle>
            <a:lvl1pPr algn="ctr" defTabSz="914400" rtl="0" eaLnBrk="1" fontAlgn="base" latinLnBrk="0" hangingPunct="1">
              <a:lnSpc>
                <a:spcPct val="90000"/>
              </a:lnSpc>
              <a:spcBef>
                <a:spcPct val="0"/>
              </a:spcBef>
              <a:spcAft>
                <a:spcPct val="0"/>
              </a:spcAft>
              <a:buNone/>
              <a:defRPr lang="en-US" sz="6000" b="1" kern="1200" dirty="0">
                <a:solidFill>
                  <a:srgbClr val="556DA9"/>
                </a:solidFill>
                <a:latin typeface="Arial" pitchFamily="34" charset="0"/>
                <a:ea typeface="+mj-ea"/>
                <a:cs typeface="+mj-cs"/>
              </a:defRPr>
            </a:lvl1pPr>
          </a:lstStyle>
          <a:p>
            <a:pPr algn="just"/>
            <a:r>
              <a:rPr lang="en-US" sz="4000" dirty="0"/>
              <a:t>References</a:t>
            </a:r>
          </a:p>
        </p:txBody>
      </p:sp>
    </p:spTree>
    <p:extLst>
      <p:ext uri="{BB962C8B-B14F-4D97-AF65-F5344CB8AC3E}">
        <p14:creationId xmlns:p14="http://schemas.microsoft.com/office/powerpoint/2010/main" val="2628898525"/>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905</TotalTime>
  <Words>343</Words>
  <Application>Microsoft Office PowerPoint</Application>
  <PresentationFormat>Widescreen</PresentationFormat>
  <Paragraphs>20</Paragraphs>
  <Slides>6</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6</vt:i4>
      </vt:variant>
    </vt:vector>
  </HeadingPairs>
  <TitlesOfParts>
    <vt:vector size="11" baseType="lpstr">
      <vt:lpstr>Arial</vt:lpstr>
      <vt:lpstr>Calibri</vt:lpstr>
      <vt:lpstr>Calibri Light</vt:lpstr>
      <vt:lpstr>Cambria Math</vt:lpstr>
      <vt:lpstr>Office Theme</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Computer Vision Illustrative Programming Project</dc:title>
  <dc:creator>Charalampos Georgiadis</dc:creator>
  <cp:lastModifiedBy>Harris</cp:lastModifiedBy>
  <cp:revision>108</cp:revision>
  <dcterms:created xsi:type="dcterms:W3CDTF">2021-03-31T17:41:09Z</dcterms:created>
  <dcterms:modified xsi:type="dcterms:W3CDTF">2021-08-12T23:41:54Z</dcterms:modified>
</cp:coreProperties>
</file>

<file path=docProps/thumbnail.jpeg>
</file>